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63" r:id="rId3"/>
    <p:sldId id="260" r:id="rId4"/>
    <p:sldId id="259" r:id="rId5"/>
    <p:sldId id="264" r:id="rId6"/>
    <p:sldId id="265" r:id="rId7"/>
    <p:sldId id="261" r:id="rId8"/>
    <p:sldId id="262" r:id="rId9"/>
    <p:sldId id="266" r:id="rId10"/>
    <p:sldId id="267" r:id="rId11"/>
    <p:sldId id="272" r:id="rId12"/>
    <p:sldId id="269" r:id="rId13"/>
    <p:sldId id="270" r:id="rId14"/>
    <p:sldId id="271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0E3F1-27C9-45BC-901C-7F7B5BC23B8D}" type="datetimeFigureOut">
              <a:rPr lang="ru-RU" smtClean="0"/>
              <a:pPr/>
              <a:t>10.12.2019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511C2F8-6C81-48D5-8E34-65CD88FC02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0E3F1-27C9-45BC-901C-7F7B5BC23B8D}" type="datetimeFigureOut">
              <a:rPr lang="ru-RU" smtClean="0"/>
              <a:pPr/>
              <a:t>10.12.2019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1C2F8-6C81-48D5-8E34-65CD88FC02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0E3F1-27C9-45BC-901C-7F7B5BC23B8D}" type="datetimeFigureOut">
              <a:rPr lang="ru-RU" smtClean="0"/>
              <a:pPr/>
              <a:t>10.12.2019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1C2F8-6C81-48D5-8E34-65CD88FC02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0E3F1-27C9-45BC-901C-7F7B5BC23B8D}" type="datetimeFigureOut">
              <a:rPr lang="ru-RU" smtClean="0"/>
              <a:pPr/>
              <a:t>10.12.2019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511C2F8-6C81-48D5-8E34-65CD88FC02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0E3F1-27C9-45BC-901C-7F7B5BC23B8D}" type="datetimeFigureOut">
              <a:rPr lang="ru-RU" smtClean="0"/>
              <a:pPr/>
              <a:t>10.12.2019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1C2F8-6C81-48D5-8E34-65CD88FC026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0E3F1-27C9-45BC-901C-7F7B5BC23B8D}" type="datetimeFigureOut">
              <a:rPr lang="ru-RU" smtClean="0"/>
              <a:pPr/>
              <a:t>10.12.2019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1C2F8-6C81-48D5-8E34-65CD88FC02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0E3F1-27C9-45BC-901C-7F7B5BC23B8D}" type="datetimeFigureOut">
              <a:rPr lang="ru-RU" smtClean="0"/>
              <a:pPr/>
              <a:t>10.12.2019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C511C2F8-6C81-48D5-8E34-65CD88FC026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0E3F1-27C9-45BC-901C-7F7B5BC23B8D}" type="datetimeFigureOut">
              <a:rPr lang="ru-RU" smtClean="0"/>
              <a:pPr/>
              <a:t>10.12.2019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1C2F8-6C81-48D5-8E34-65CD88FC02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0E3F1-27C9-45BC-901C-7F7B5BC23B8D}" type="datetimeFigureOut">
              <a:rPr lang="ru-RU" smtClean="0"/>
              <a:pPr/>
              <a:t>10.12.2019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1C2F8-6C81-48D5-8E34-65CD88FC02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0E3F1-27C9-45BC-901C-7F7B5BC23B8D}" type="datetimeFigureOut">
              <a:rPr lang="ru-RU" smtClean="0"/>
              <a:pPr/>
              <a:t>10.12.2019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1C2F8-6C81-48D5-8E34-65CD88FC02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0E3F1-27C9-45BC-901C-7F7B5BC23B8D}" type="datetimeFigureOut">
              <a:rPr lang="ru-RU" smtClean="0"/>
              <a:pPr/>
              <a:t>10.12.2019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1C2F8-6C81-48D5-8E34-65CD88FC026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960E3F1-27C9-45BC-901C-7F7B5BC23B8D}" type="datetimeFigureOut">
              <a:rPr lang="ru-RU" smtClean="0"/>
              <a:pPr/>
              <a:t>10.12.2019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511C2F8-6C81-48D5-8E34-65CD88FC026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:\Users\Юляшка\AppData\Local\Microsoft\Windows\Temporary Internet Files\Content.Word\титул прогамма ДОУ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9187" y="357166"/>
            <a:ext cx="6905625" cy="5929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571736" y="5539980"/>
            <a:ext cx="4214842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Республика Карелия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Беломорский район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с. Сумский Посад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428596" y="142852"/>
            <a:ext cx="8143932" cy="572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Целевые ориентиры на этапе завершения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освоения</a:t>
            </a:r>
            <a:r>
              <a:rPr kumimoji="0" lang="ru-RU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Программы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 семи годам: 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–ребенок овладевает основными культурными способами деятельности, проявляет инициативу и самостоятельность в игре, общении, конструировании и других видах детской активности. Способен выбирать себе род занятий, участников по совместной деятельности;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–ребенок положительно относится к миру, другим людям и самому себе, обладает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чувством собственного достоинства. Активно взаимодействует со сверстниками и взрослыми, участвует в совместных играх. Способен договариваться,  учитывать интересы и чувства других, сопереживать неудачам и радоваться успехам других, адекватно проявляет свои чувства, в том числе чувство веры в себя, старается разрешать конфликты;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–ребенок обладает воображением, которое реализуется в разных видах деятельности и прежде всего, в игре. Ребенок владеет разными формами и видами игры, различает условную и реальную ситуации, следует игровым правилам;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–ребенок достаточно хорошо владеет устной речью, может высказывать свои мысли и желания, использовать речь для выражения своих мыслей, чувств и желаний, построения речевого высказывания в ситуации общения, может выделять звуки в словах, у ребенка складываются предпосылки грамотности;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–у ребенка развита крупная и мелкая моторика. Он подвижен, вынослив, владеет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основными произвольными движениями, может контролировать свои движения и управлять ими;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–ребенок способен к волевым усилиям, может следовать социальным нормам поведения и правилам в разных видах деятельности, во взаимоотношениях со взрослыми и сверстниками, может соблюдать правила безопасного поведения и личной гигиены;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–ребенок проявляет любознательность, задает вопросы взрослым и сверстникам,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интересуется причинно-следственными связями, пытается самостоятельно придумывать 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объяснения явлениям природы и поступкам людей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86050" y="3000372"/>
            <a:ext cx="25003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Образовательные области</a:t>
            </a:r>
            <a:endParaRPr lang="ru-RU" b="1" dirty="0"/>
          </a:p>
        </p:txBody>
      </p:sp>
      <p:cxnSp>
        <p:nvCxnSpPr>
          <p:cNvPr id="4" name="Прямая со стрелкой 3"/>
          <p:cNvCxnSpPr/>
          <p:nvPr/>
        </p:nvCxnSpPr>
        <p:spPr>
          <a:xfrm rot="5400000" flipH="1" flipV="1">
            <a:off x="4143372" y="2143116"/>
            <a:ext cx="1000132" cy="100013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Прямоугольник 4"/>
          <p:cNvSpPr/>
          <p:nvPr/>
        </p:nvSpPr>
        <p:spPr>
          <a:xfrm>
            <a:off x="4000496" y="1643050"/>
            <a:ext cx="321471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«Социально-коммуникативное</a:t>
            </a:r>
          </a:p>
          <a:p>
            <a:pPr algn="ctr"/>
            <a:r>
              <a:rPr lang="ru-RU" b="1" dirty="0" smtClean="0"/>
              <a:t> развитие»</a:t>
            </a:r>
            <a:endParaRPr lang="ru-RU" dirty="0"/>
          </a:p>
        </p:txBody>
      </p:sp>
      <p:cxnSp>
        <p:nvCxnSpPr>
          <p:cNvPr id="8" name="Прямая со стрелкой 7"/>
          <p:cNvCxnSpPr/>
          <p:nvPr/>
        </p:nvCxnSpPr>
        <p:spPr>
          <a:xfrm rot="16200000" flipV="1">
            <a:off x="2964645" y="2107397"/>
            <a:ext cx="1214446" cy="85725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14348" y="1643050"/>
            <a:ext cx="42535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«Познавательное развитие»</a:t>
            </a:r>
            <a:endParaRPr lang="ru-RU" dirty="0"/>
          </a:p>
        </p:txBody>
      </p:sp>
      <p:cxnSp>
        <p:nvCxnSpPr>
          <p:cNvPr id="12" name="Прямая со стрелкой 11"/>
          <p:cNvCxnSpPr/>
          <p:nvPr/>
        </p:nvCxnSpPr>
        <p:spPr>
          <a:xfrm rot="10800000" flipV="1">
            <a:off x="1071538" y="3286124"/>
            <a:ext cx="3214710" cy="121444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85786" y="4357694"/>
            <a:ext cx="22813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Речевое развитие</a:t>
            </a:r>
            <a:endParaRPr lang="ru-RU" b="1" dirty="0"/>
          </a:p>
        </p:txBody>
      </p:sp>
      <p:cxnSp>
        <p:nvCxnSpPr>
          <p:cNvPr id="16" name="Прямая со стрелкой 15"/>
          <p:cNvCxnSpPr/>
          <p:nvPr/>
        </p:nvCxnSpPr>
        <p:spPr>
          <a:xfrm rot="5400000">
            <a:off x="3089662" y="4054082"/>
            <a:ext cx="1928826" cy="25003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428728" y="5000636"/>
            <a:ext cx="41856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«Художественно-эстетическое </a:t>
            </a:r>
            <a:r>
              <a:rPr lang="ru-RU" b="1" dirty="0" err="1" smtClean="0"/>
              <a:t>арзвитие</a:t>
            </a:r>
            <a:r>
              <a:rPr lang="ru-RU" b="1" dirty="0" smtClean="0"/>
              <a:t>»</a:t>
            </a:r>
            <a:endParaRPr lang="ru-RU" dirty="0"/>
          </a:p>
        </p:txBody>
      </p:sp>
      <p:cxnSp>
        <p:nvCxnSpPr>
          <p:cNvPr id="20" name="Прямая со стрелкой 19"/>
          <p:cNvCxnSpPr/>
          <p:nvPr/>
        </p:nvCxnSpPr>
        <p:spPr>
          <a:xfrm>
            <a:off x="4214810" y="3286124"/>
            <a:ext cx="2500330" cy="71438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286380" y="3857628"/>
            <a:ext cx="25244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«Физическое развитие»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2143108" y="571480"/>
            <a:ext cx="350046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i="1" dirty="0" smtClean="0"/>
              <a:t>Образовательные области</a:t>
            </a:r>
            <a:endParaRPr lang="ru-RU" sz="28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357166"/>
            <a:ext cx="8072494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Организационный раздел:</a:t>
            </a:r>
          </a:p>
          <a:p>
            <a:pPr>
              <a:buFont typeface="Wingdings" pitchFamily="2" charset="2"/>
              <a:buChar char="Ø"/>
            </a:pPr>
            <a:endParaRPr lang="ru-RU" sz="2400" b="1" dirty="0" smtClean="0"/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 психолого-педагогические условия, обеспечивающие  развитие ребенка;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 организация развивающей предметно-пространственной  среды; 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характеристика условий  МОУ «Сумпосадская СОШ»;</a:t>
            </a:r>
          </a:p>
          <a:p>
            <a:pPr marL="0" lvl="1">
              <a:buFont typeface="Wingdings" pitchFamily="2" charset="2"/>
              <a:buChar char="Ø"/>
            </a:pPr>
            <a:r>
              <a:rPr lang="ru-RU" sz="2400" dirty="0" smtClean="0"/>
              <a:t>материально-техническое обеспечение Программы; организация режима пребывания детей в ДОУ и др.;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поддержка инициативы и самостоятельности детей в специфических для них видах деятельности;</a:t>
            </a:r>
          </a:p>
          <a:p>
            <a:pPr marL="0" lvl="1">
              <a:buFont typeface="Wingdings" pitchFamily="2" charset="2"/>
              <a:buChar char="Ø"/>
            </a:pPr>
            <a:r>
              <a:rPr lang="ru-RU" sz="2400" dirty="0" smtClean="0"/>
              <a:t>методы и приемы, способствующие формированию самостоятельности и развитию детской инициативы;</a:t>
            </a:r>
          </a:p>
          <a:p>
            <a:pPr marL="0" lvl="1">
              <a:buFont typeface="Wingdings" pitchFamily="2" charset="2"/>
              <a:buChar char="Ø"/>
            </a:pPr>
            <a:r>
              <a:rPr lang="ru-RU" sz="2400" dirty="0" smtClean="0"/>
              <a:t>работа с родителями;</a:t>
            </a:r>
          </a:p>
          <a:p>
            <a:pPr marL="0" lvl="1">
              <a:buFont typeface="Wingdings" pitchFamily="2" charset="2"/>
              <a:buChar char="Ø"/>
            </a:pPr>
            <a:r>
              <a:rPr lang="ru-RU" sz="2400" dirty="0" smtClean="0"/>
              <a:t>кадровые условия реализации </a:t>
            </a:r>
            <a:r>
              <a:rPr lang="ru-RU" sz="2400" dirty="0" smtClean="0"/>
              <a:t>программы.</a:t>
            </a:r>
            <a:endParaRPr lang="ru-RU" sz="2400" dirty="0" smtClean="0"/>
          </a:p>
          <a:p>
            <a:pPr marL="0" lvl="1"/>
            <a:endParaRPr lang="ru-RU" sz="2400" dirty="0" smtClean="0"/>
          </a:p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214282" y="0"/>
            <a:ext cx="8715436" cy="7232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1" indent="-63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Перспективы работы по совершенствованию и развитию содержания Программы и обеспечивающих ее реализацию нормативно-правовых, финансовых, научно-методических, кадровых, информационных и материально-технических ресурсов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Организационные условия  совершенствования и развития основной образовательной программы дошкольной группы МОУ «Сумпосадская СОШ» Программы следующие: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предоставление доступа к открытому тексту Программы в электронном и бумажном виде;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-предоставление возможности давать экспертную оценку, рецензировать и комментировать ее положения на методических объединениях волости, конференциях, семинарах  и др.;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-предоставление возможности апробирования Программы, в т. ч. ее отдельных Положений,  на базе дошкольных групп школ волости с  последующим обсуждением результатов;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регулярное консультирование с методистами  ИМЦО г. Беломорска  по реализации Программы;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совершенствование кадровых,  материально-технических условий для создания развивающей предметно-развивающей среды;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совершенствование финансовых условий, направленных на повышение качества посредством разработки эффективных контрактов с сотрудниками.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Ожидаемый результат: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Разработка и публикация методических материалов по организации и проведению занятий по образовательным областям будет способствовать: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 методическому росту педагогов;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 обобщению и распространению педагогического опыта,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воспитанию деятельного (обладающего элементарными проектными и исследовательскими навыками), активного,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креативного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любознательного, инициативного, доброжелательного, уверенного в себе, имеющего чувство собственного достоинства выпускника-дошкольника.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9107927">
            <a:off x="928662" y="2193659"/>
            <a:ext cx="848375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/>
              <a:t>Спасибо за </a:t>
            </a:r>
            <a:r>
              <a:rPr lang="ru-RU" sz="6000" b="1" dirty="0" smtClean="0"/>
              <a:t>внимание!</a:t>
            </a:r>
            <a:endParaRPr lang="ru-RU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7224" y="1357298"/>
            <a:ext cx="7122486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Краткая презентация</a:t>
            </a:r>
          </a:p>
          <a:p>
            <a:pPr algn="ctr"/>
            <a:r>
              <a:rPr lang="ru-RU" sz="3200" b="1" dirty="0" smtClean="0"/>
              <a:t> основной образовательной</a:t>
            </a:r>
          </a:p>
          <a:p>
            <a:pPr algn="ctr"/>
            <a:r>
              <a:rPr lang="ru-RU" sz="3200" b="1" dirty="0" smtClean="0"/>
              <a:t> программы дошкольного образования </a:t>
            </a:r>
          </a:p>
          <a:p>
            <a:pPr algn="ctr"/>
            <a:r>
              <a:rPr lang="ru-RU" sz="3200" b="1" dirty="0" smtClean="0"/>
              <a:t> МОУ «Сумпосадская СОШ» </a:t>
            </a:r>
          </a:p>
          <a:p>
            <a:pPr algn="ctr"/>
            <a:r>
              <a:rPr lang="ru-RU" sz="3200" b="1" dirty="0" smtClean="0"/>
              <a:t>Беломорского муниципального района </a:t>
            </a:r>
          </a:p>
          <a:p>
            <a:pPr algn="ctr"/>
            <a:r>
              <a:rPr lang="ru-RU" sz="3200" b="1" dirty="0" smtClean="0"/>
              <a:t>Республики Карелия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428596" y="0"/>
            <a:ext cx="8286808" cy="5816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Цель Программы </a:t>
            </a:r>
          </a:p>
          <a:p>
            <a:pPr marL="0" marR="0" lvl="0" indent="4508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Целью Программы является </a:t>
            </a:r>
            <a:endParaRPr lang="ru-RU" sz="24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проектирование социальных ситуаций развития ребенка и развивающей предметно-пространственной среды, обеспечивающих позитивную социализацию, мотивацию и поддержку индивидуальности детей через общение, игру, познавательно-исследовательскую деятельность и другие формы активности; </a:t>
            </a: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ru-RU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ф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ормирование основ базовой культуры личности всестороннего развития психических</a:t>
            </a:r>
            <a:r>
              <a:rPr lang="ru-RU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и физических качеств; </a:t>
            </a: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ru-RU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формирование предпосылок к учебной деятельности; обеспечение безопасности жизнедеятельности дошкольников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42910" y="214290"/>
            <a:ext cx="8072494" cy="627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Задачи:</a:t>
            </a:r>
            <a:endParaRPr lang="ru-RU" b="1" dirty="0"/>
          </a:p>
          <a:p>
            <a:r>
              <a:rPr lang="ru-RU" sz="1600" dirty="0"/>
              <a:t>– охрана и укрепление физического и психического здоровья детей, в том числе их эмоционального благополучия; </a:t>
            </a:r>
          </a:p>
          <a:p>
            <a:r>
              <a:rPr lang="ru-RU" sz="1600" dirty="0"/>
              <a:t>- обеспечение равных возможностей для полноценного развития каждого ребенка в период дошкольного детства независимо от места проживания, пола, нации, языка, </a:t>
            </a:r>
          </a:p>
          <a:p>
            <a:r>
              <a:rPr lang="ru-RU" sz="1600" dirty="0"/>
              <a:t>социального статуса; </a:t>
            </a:r>
          </a:p>
          <a:p>
            <a:r>
              <a:rPr lang="ru-RU" sz="1600" dirty="0"/>
              <a:t>– создание благоприятных условий развития детей в соответствии с их возрастными и индивидуальными особенностями, развитие способностей и творческого </a:t>
            </a:r>
            <a:endParaRPr lang="ru-RU" sz="1600" dirty="0" smtClean="0"/>
          </a:p>
          <a:p>
            <a:r>
              <a:rPr lang="ru-RU" sz="1600" dirty="0"/>
              <a:t>потенциала каждого ребенка как субъекта отношений с другими детьми, взрослыми и миром; </a:t>
            </a:r>
          </a:p>
          <a:p>
            <a:r>
              <a:rPr lang="ru-RU" sz="1600" dirty="0"/>
              <a:t>– объединение обучения и воспитания в целостный образовательный процесс на основе духовно-нравственных и </a:t>
            </a:r>
            <a:r>
              <a:rPr lang="ru-RU" sz="1600" dirty="0" err="1"/>
              <a:t>социокультурных</a:t>
            </a:r>
            <a:r>
              <a:rPr lang="ru-RU" sz="1600" dirty="0"/>
              <a:t> ценностей, принятых в обществе правил и норм поведения в интересах человека, семьи, общества; </a:t>
            </a:r>
          </a:p>
          <a:p>
            <a:r>
              <a:rPr lang="ru-RU" sz="1600" dirty="0"/>
              <a:t>– формирование общей культуры личности детей, развитие их социальных, нравственных, эстетических, интеллектуальных, физических качеств, инициативности, </a:t>
            </a:r>
          </a:p>
          <a:p>
            <a:r>
              <a:rPr lang="ru-RU" sz="1600" dirty="0"/>
              <a:t>самостоятельности и ответственности ребенка, формирование предпосылок учебной </a:t>
            </a:r>
          </a:p>
          <a:p>
            <a:r>
              <a:rPr lang="ru-RU" sz="1600" dirty="0"/>
              <a:t>деятельности; </a:t>
            </a:r>
          </a:p>
          <a:p>
            <a:r>
              <a:rPr lang="ru-RU" sz="1600" dirty="0"/>
              <a:t>– формирование </a:t>
            </a:r>
            <a:r>
              <a:rPr lang="ru-RU" sz="1600" dirty="0" err="1"/>
              <a:t>социокультурной</a:t>
            </a:r>
            <a:r>
              <a:rPr lang="ru-RU" sz="1600" dirty="0"/>
              <a:t> среды, соответствующей возрастным и </a:t>
            </a:r>
          </a:p>
          <a:p>
            <a:r>
              <a:rPr lang="ru-RU" sz="1600" dirty="0"/>
              <a:t>индивидуальным особенностям детей; </a:t>
            </a:r>
          </a:p>
          <a:p>
            <a:r>
              <a:rPr lang="ru-RU" sz="1600" dirty="0"/>
              <a:t>– обеспечение психолого-педагогической поддержки семьи и повышение компетентности родителей (законных представителей) в вопросах развития и образования, охраны и укрепления здоровья детей; </a:t>
            </a:r>
          </a:p>
          <a:p>
            <a:r>
              <a:rPr lang="ru-RU" sz="1600" dirty="0"/>
              <a:t>- обеспечение преемственности целей, задач и содержания дошкольного общего и </a:t>
            </a:r>
          </a:p>
          <a:p>
            <a:r>
              <a:rPr lang="ru-RU" sz="1600" dirty="0"/>
              <a:t>начального общего образования.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85918" y="642918"/>
            <a:ext cx="142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714349" y="428604"/>
            <a:ext cx="792961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В соответствии с требованиями ФГОС ДО МОУ «Сумпосадская СОШ»</a:t>
            </a:r>
          </a:p>
          <a:p>
            <a:r>
              <a:rPr lang="ru-RU" sz="2400" b="1" dirty="0" smtClean="0"/>
              <a:t> программа состоит из двух частей: </a:t>
            </a:r>
          </a:p>
          <a:p>
            <a:r>
              <a:rPr lang="ru-RU" sz="2400" b="1" dirty="0" smtClean="0"/>
              <a:t>обязательная часть </a:t>
            </a:r>
            <a:r>
              <a:rPr lang="ru-RU" sz="2400" b="1" dirty="0" smtClean="0"/>
              <a:t>(</a:t>
            </a:r>
            <a:r>
              <a:rPr lang="ru-RU" sz="2400" b="1" dirty="0" smtClean="0"/>
              <a:t>объём не менее 60% </a:t>
            </a:r>
            <a:r>
              <a:rPr lang="ru-RU" sz="2400" b="1" dirty="0" smtClean="0"/>
              <a:t>от </a:t>
            </a:r>
            <a:r>
              <a:rPr lang="ru-RU" sz="2400" b="1" dirty="0" smtClean="0"/>
              <a:t>её общего объёма) </a:t>
            </a:r>
            <a:r>
              <a:rPr lang="ru-RU" sz="2400" b="1" dirty="0" smtClean="0"/>
              <a:t>и вариативная </a:t>
            </a:r>
            <a:r>
              <a:rPr lang="ru-RU" sz="2400" b="1" dirty="0" smtClean="0"/>
              <a:t>часть (</a:t>
            </a:r>
            <a:r>
              <a:rPr lang="ru-RU" sz="2400" b="1" dirty="0" err="1" smtClean="0"/>
              <a:t>часть</a:t>
            </a:r>
            <a:r>
              <a:rPr lang="ru-RU" sz="2400" b="1" dirty="0" smtClean="0"/>
              <a:t>, формируемая участниками образовательных </a:t>
            </a:r>
            <a:r>
              <a:rPr lang="ru-RU" sz="2400" b="1" dirty="0" smtClean="0"/>
              <a:t>отношений).</a:t>
            </a:r>
            <a:endParaRPr lang="ru-RU" sz="2400" b="1" dirty="0" smtClean="0"/>
          </a:p>
          <a:p>
            <a:endParaRPr lang="ru-RU" sz="2400" b="1" dirty="0" smtClean="0"/>
          </a:p>
          <a:p>
            <a:r>
              <a:rPr lang="ru-RU" sz="2400" b="1" dirty="0" smtClean="0"/>
              <a:t>П</a:t>
            </a:r>
            <a:r>
              <a:rPr lang="ru-RU" sz="2400" b="1" dirty="0" smtClean="0"/>
              <a:t>арциальные программы (вариативная часть):</a:t>
            </a:r>
            <a:endParaRPr lang="ru-RU" sz="2400" dirty="0" smtClean="0"/>
          </a:p>
          <a:p>
            <a:pPr>
              <a:buFont typeface="Wingdings" pitchFamily="2" charset="2"/>
              <a:buChar char="Ø"/>
            </a:pPr>
            <a:r>
              <a:rPr lang="ru-RU" sz="2400" b="1" i="1" dirty="0" smtClean="0"/>
              <a:t>«Растим детей здоровыми, крепкими, жизнерадостными»</a:t>
            </a:r>
            <a:endParaRPr lang="ru-RU" sz="2400" dirty="0" smtClean="0"/>
          </a:p>
          <a:p>
            <a:pPr>
              <a:buFont typeface="Wingdings" pitchFamily="2" charset="2"/>
              <a:buChar char="Ø"/>
            </a:pPr>
            <a:r>
              <a:rPr lang="ru-RU" sz="2400" b="1" i="1" dirty="0" smtClean="0"/>
              <a:t>«Музейная </a:t>
            </a:r>
            <a:r>
              <a:rPr lang="ru-RU" sz="2400" b="1" i="1" dirty="0" smtClean="0"/>
              <a:t>педагогика</a:t>
            </a:r>
            <a:r>
              <a:rPr lang="ru-RU" sz="2400" b="1" i="1" dirty="0" smtClean="0"/>
              <a:t> </a:t>
            </a:r>
            <a:r>
              <a:rPr lang="ru-RU" sz="2400" b="1" i="1" dirty="0" smtClean="0"/>
              <a:t>как </a:t>
            </a:r>
            <a:r>
              <a:rPr lang="ru-RU" sz="2400" b="1" i="1" dirty="0" smtClean="0"/>
              <a:t>одно из средств внедрения регионального </a:t>
            </a:r>
            <a:r>
              <a:rPr lang="ru-RU" sz="2400" b="1" i="1" dirty="0" smtClean="0"/>
              <a:t>компонента</a:t>
            </a:r>
            <a:r>
              <a:rPr lang="ru-RU" sz="2400" b="1" i="1" dirty="0" smtClean="0"/>
              <a:t> </a:t>
            </a:r>
            <a:r>
              <a:rPr lang="ru-RU" sz="2400" b="1" i="1" dirty="0" smtClean="0"/>
              <a:t>в </a:t>
            </a:r>
            <a:r>
              <a:rPr lang="ru-RU" sz="2400" b="1" i="1" dirty="0" smtClean="0"/>
              <a:t>содержание дошкольного</a:t>
            </a:r>
            <a:endParaRPr lang="ru-RU" sz="2400" dirty="0" smtClean="0"/>
          </a:p>
          <a:p>
            <a:r>
              <a:rPr lang="ru-RU" sz="2400" b="1" i="1" dirty="0" smtClean="0"/>
              <a:t>образования</a:t>
            </a:r>
            <a:r>
              <a:rPr lang="ru-RU" sz="2400" b="1" i="1" dirty="0" smtClean="0"/>
              <a:t>»</a:t>
            </a:r>
            <a:endParaRPr lang="ru-RU" sz="2400" dirty="0" smtClean="0"/>
          </a:p>
          <a:p>
            <a:pPr>
              <a:buFont typeface="Wingdings" pitchFamily="2" charset="2"/>
              <a:buChar char="Ø"/>
            </a:pPr>
            <a:r>
              <a:rPr lang="ru-RU" sz="2400" b="1" dirty="0" smtClean="0"/>
              <a:t>«Я исследую мир»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357166"/>
            <a:ext cx="8159221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Образовательная программа дошкольного образования включает три раздела:</a:t>
            </a:r>
          </a:p>
          <a:p>
            <a:r>
              <a:rPr lang="ru-RU" sz="2400" b="1" dirty="0" smtClean="0"/>
              <a:t>Целевой </a:t>
            </a:r>
            <a:r>
              <a:rPr lang="ru-RU" sz="2400" dirty="0" smtClean="0"/>
              <a:t>(пояснительная  записка, цели, задачи, принципы подходы, характеристика развития детей,  результаты освоения </a:t>
            </a:r>
            <a:r>
              <a:rPr lang="ru-RU" sz="2400" dirty="0" smtClean="0"/>
              <a:t>программы)</a:t>
            </a:r>
            <a:endParaRPr lang="ru-RU" sz="2400" dirty="0" smtClean="0"/>
          </a:p>
          <a:p>
            <a:r>
              <a:rPr lang="ru-RU" sz="2400" b="1" dirty="0" smtClean="0"/>
              <a:t>Содержательный</a:t>
            </a:r>
            <a:r>
              <a:rPr lang="ru-RU" sz="2400" dirty="0" smtClean="0"/>
              <a:t>  (общее содержание Программы, описание образовательной деятельности , методы и средства  реализации       </a:t>
            </a:r>
            <a:r>
              <a:rPr lang="ru-RU" sz="2400" dirty="0" smtClean="0"/>
              <a:t>Программы)</a:t>
            </a:r>
            <a:endParaRPr lang="ru-RU" sz="2400" dirty="0" smtClean="0"/>
          </a:p>
          <a:p>
            <a:r>
              <a:rPr lang="ru-RU" sz="2400" b="1" dirty="0" smtClean="0"/>
              <a:t>Организационный: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 психолого-педагогические условия, обеспечивающие  развитие ребенка;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 организация развивающей предметно-пространственной  среды; 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характеристика условий  МОУ «Сумпосадская СОШ»;</a:t>
            </a:r>
          </a:p>
          <a:p>
            <a:pPr marL="0" lvl="1">
              <a:buFont typeface="Wingdings" pitchFamily="2" charset="2"/>
              <a:buChar char="Ø"/>
            </a:pPr>
            <a:r>
              <a:rPr lang="ru-RU" sz="2400" dirty="0" smtClean="0"/>
              <a:t>материально-техническое обеспечение Программы; организация режима пребывания детей в ДОУ и др.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642910" y="642918"/>
            <a:ext cx="8001056" cy="6401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1.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Поддержка разнообразия детства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2.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Сохранение уникальности и </a:t>
            </a:r>
            <a:r>
              <a:rPr kumimoji="0" lang="ru-RU" sz="1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самоценности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детства как важного этапа в общем развитии человека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Самоценность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детства – понимание детства как периода жизни значимого самого по себе, значимого тем, что происходит с ребенком сейчас, а не тем, что этот этап является подготовкой к последующей жизни. Этот принцип подразумевает полноценное проживание ребенком всех этапов детства (младенческого, раннего и дошкольного детства), обогащение (амплификацию) детского развития.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3.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Позитивная социализация ребенка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4.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Личностно-развивающий и гуманистический характер взаимодействия взрослых (родителей (законных представителей), педагогических и иных работников Организации) и детей.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5.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Содействие и сотрудничество детей и взрослых, признание ребенка полноценным участником (субъектом) образовательных отношений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6.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Сотрудничество МОУ «Сумпосадская СОШ» с семьей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7.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Сетевое взаимодействие с организациями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социализации, образования, охраны здоровья и другими партнерами, которые могут внести вклад в развитие и образование детей, а также использование ресурсов местного сообщества и вариативных программ дополнительного образования детей для обогащения детского развития.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8.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Индивидуализация дошкольного образования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предполагает такое построение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образовательной деятельности, которое открывает возможности для индивидуализации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образовательного процесса, появления индивидуальной траектории развития каждого ребенка с характерными для данного ребенка спецификой и скоростью, учитывающей его интересы, мотивы, способности и возрастно-психологические особенности.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indent="4508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9.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Возрастная адекватность образования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10.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Развивающее вариативное образование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11.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Полнота содержания и интеграция отдельных образовательных областей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12.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Инвариантность ценностей и целей при вариативности средств реализации и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достижения целей Программы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28728" y="214290"/>
            <a:ext cx="578646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Принципы и подходы к формированию Программы: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142852"/>
            <a:ext cx="7929618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В соответствии с ФГОС </a:t>
            </a:r>
            <a:r>
              <a:rPr lang="ru-RU" dirty="0" smtClean="0"/>
              <a:t>ДО  </a:t>
            </a:r>
            <a:r>
              <a:rPr lang="ru-RU" dirty="0"/>
              <a:t>специфика дошкольного образования в МОУ «Сумпосадская СОШ» учитывает результаты освоения </a:t>
            </a:r>
            <a:r>
              <a:rPr lang="ru-RU" dirty="0" smtClean="0"/>
              <a:t>Программы:</a:t>
            </a:r>
          </a:p>
          <a:p>
            <a:r>
              <a:rPr lang="ru-RU" b="1" dirty="0"/>
              <a:t>Целевые ориентиры в младенческом возрасте </a:t>
            </a:r>
            <a:endParaRPr lang="ru-RU" b="1" dirty="0" smtClean="0"/>
          </a:p>
          <a:p>
            <a:r>
              <a:rPr lang="ru-RU" dirty="0" smtClean="0"/>
              <a:t> </a:t>
            </a:r>
            <a:r>
              <a:rPr lang="ru-RU" dirty="0" smtClean="0"/>
              <a:t>- потребность </a:t>
            </a:r>
            <a:r>
              <a:rPr lang="ru-RU" dirty="0"/>
              <a:t>в эмоциональном общении, поиске разнообразных </a:t>
            </a:r>
            <a:r>
              <a:rPr lang="ru-RU" dirty="0" smtClean="0"/>
              <a:t>впечатлений, избирательное </a:t>
            </a:r>
            <a:r>
              <a:rPr lang="ru-RU" dirty="0"/>
              <a:t>отношение к близким и посторонним людям; </a:t>
            </a:r>
          </a:p>
          <a:p>
            <a:r>
              <a:rPr lang="ru-RU" dirty="0"/>
              <a:t>–активно обследует разнообразные предметы, интересуется и манипулирует ими, пытается подражать действиям взрослых; проявляет инициативу и настойчивость в желании получить ту или иную игрушку и действовать с ней по своему усмотрению; </a:t>
            </a:r>
          </a:p>
          <a:p>
            <a:r>
              <a:rPr lang="ru-RU" dirty="0"/>
              <a:t>–во взаимодействии со взрослым пользуется разнообразными средствами общения: мимикой, жестами, голосовыми проявлениями (лепечет, произносит первые слова); стремится привлечь взрослого к совместным действиям с предметами; различает поощрение и порицание взрослыми своих действий; </a:t>
            </a:r>
          </a:p>
          <a:p>
            <a:r>
              <a:rPr lang="ru-RU" dirty="0"/>
              <a:t>–охотно слушает детские стишки, песенки, игру на музыкальных </a:t>
            </a:r>
            <a:r>
              <a:rPr lang="ru-RU" dirty="0" smtClean="0"/>
              <a:t>инструментах</a:t>
            </a:r>
            <a:r>
              <a:rPr lang="ru-RU" dirty="0" smtClean="0"/>
              <a:t>;</a:t>
            </a:r>
            <a:endParaRPr lang="ru-RU" dirty="0"/>
          </a:p>
          <a:p>
            <a:r>
              <a:rPr lang="ru-RU" dirty="0" smtClean="0"/>
              <a:t> - рассматривает </a:t>
            </a:r>
            <a:r>
              <a:rPr lang="ru-RU" dirty="0"/>
              <a:t>картинки, узнает, что на них изображено, по просьбе взрослого может показать названный предмет; пытается сам использовать мелки и карандаши; </a:t>
            </a:r>
          </a:p>
          <a:p>
            <a:r>
              <a:rPr lang="ru-RU" dirty="0"/>
              <a:t>–стремится проявлять самостоятельность при овладении навыками самообслуживания (есть ложкой, пить из чашки и пр.); </a:t>
            </a:r>
          </a:p>
          <a:p>
            <a:r>
              <a:rPr lang="ru-RU" dirty="0"/>
              <a:t>–проявляет двигательную активность: свободно изменяет позу, сидит, ползает, встает на ножки, переступает ногами, ходит самостоятельно или при поддержке взрослых. </a:t>
            </a:r>
          </a:p>
          <a:p>
            <a:endParaRPr lang="ru-RU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00034" y="0"/>
            <a:ext cx="8429684" cy="6771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Целевые ориентиры в раннем возрасте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 трем годам ребенок: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–интересуется окружающими предметами, активно действует с ними, исследует их свойства, экспериментирует. Использует специфические, культурно фиксированные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предметные действия, знает назначение бытовых предметов (ложки, расчески, карандаша и пр.) и умеет пользоваться ими. Проявляет настойчивость в достижении результата своих действий;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–стремится к общению и воспринимает смыслы в различных ситуациях общения со взрослыми, активно подражает им в движениях и действиях, умеет действовать согласованно;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–владеет активной и пассивной речью: понимает речь взрослых, может обращаться с вопросами и просьбами, знает названия окружающих предметов и игрушек;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–проявляет интерес к сверстникам; наблюдает за их действиями и подражает им. Взаимодействие с ровесниками окрашено яркими эмоциями;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–в короткой игре воспроизводит действия взрослого, впервые осуществляя игровые замещения;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–проявляет самостоятельность в бытовых и игровых действиях. Владеет простейшими навыками самообслуживания;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–любит слушать стихи, песни, короткие сказки, рассматривать картинки, двигаться под музыку. Проявляет живой эмоциональный отклик на эстетические впечатления. Охотно включается в продуктивные виды деятельности  (изобразительную деятельность, конструирование и др.);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–с удовольствием двигается – ходит, бегает в разных направлениях, стремится осваивать различные виды движения (подпрыгивание, лазанье, перешагивание и пр.).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191</TotalTime>
  <Words>1716</Words>
  <Application>Microsoft Office PowerPoint</Application>
  <PresentationFormat>Экран (4:3)</PresentationFormat>
  <Paragraphs>129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Владелец</dc:creator>
  <cp:lastModifiedBy>Директор</cp:lastModifiedBy>
  <cp:revision>22</cp:revision>
  <dcterms:created xsi:type="dcterms:W3CDTF">2019-12-09T10:38:26Z</dcterms:created>
  <dcterms:modified xsi:type="dcterms:W3CDTF">2019-12-10T12:24:16Z</dcterms:modified>
</cp:coreProperties>
</file>